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735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144768"/>
            <a:ext cx="12191695" cy="694944"/>
          </a:xfrm>
          <a:prstGeom prst="rect">
            <a:avLst/>
          </a:prstGeom>
          <a:solidFill>
            <a:srgbClr val="2F7664"/>
          </a:solidFill>
          <a:ln>
            <a:solidFill>
              <a:srgbClr val="2F76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9308592" y="18288"/>
            <a:ext cx="2788920" cy="2788920"/>
          </a:xfrm>
          <a:prstGeom prst="ellipse">
            <a:avLst/>
          </a:prstGeom>
          <a:solidFill>
            <a:srgbClr val="F2C14E"/>
          </a:solidFill>
          <a:ln>
            <a:solidFill>
              <a:srgbClr val="F2C14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0080" y="1325880"/>
            <a:ext cx="4754880" cy="365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700" b="1">
                <a:solidFill>
                  <a:srgbClr val="F2C14E"/>
                </a:solidFill>
                <a:latin typeface="Arial"/>
              </a:rPr>
              <a:t>JUEGO BÍBLICO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792" y="1783080"/>
            <a:ext cx="10607040" cy="15727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400" b="1">
                <a:solidFill>
                  <a:srgbClr val="FFFFFF"/>
                </a:solidFill>
                <a:latin typeface="Arial"/>
              </a:rPr>
              <a:t>Ana: Oración de gratitud y alabanza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8368" y="3547872"/>
            <a:ext cx="9875520" cy="68580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0">
                <a:solidFill>
                  <a:srgbClr val="DDEFE8"/>
                </a:solidFill>
                <a:latin typeface="Arial"/>
              </a:rPr>
              <a:t>Descubre lo que Ana proclamó acerca del poder, la justicia y la fidelidad de Dios.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8368" y="6318504"/>
            <a:ext cx="2926080" cy="27432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Arial"/>
              </a:rPr>
              <a:t>JOCAED.com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B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2F7664"/>
                </a:solidFill>
                <a:latin typeface="Arial"/>
              </a:rPr>
              <a:t>PREGUNTA 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D26"/>
                </a:solidFill>
                <a:latin typeface="Arial"/>
              </a:rPr>
              <a:t>¿Quién es santo y fuerte sin que haya otro como él?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El rey de Israel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El Señor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El sacerdote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El ejército de Israel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87069"/>
                </a:solidFill>
                <a:latin typeface="Arial"/>
              </a:rPr>
              <a:t>1 Samuel 2:2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8706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F766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RESPUESTA 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B. El Señor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DEFE8"/>
                </a:solidFill>
                <a:latin typeface="Arial"/>
              </a:rPr>
              <a:t>¿Quién es santo y fuerte sin que haya otro como él?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1 Samuel 2:2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DEFE8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B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2F7664"/>
                </a:solidFill>
                <a:latin typeface="Arial"/>
              </a:rPr>
              <a:t>PREGUNTA 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D26"/>
                </a:solidFill>
                <a:latin typeface="Arial"/>
              </a:rPr>
              <a:t>¿Por qué debían cesar las palabras arrogantes?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Porque Elí podía oírlas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Porque Ana había terminado su oración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Porque el Señor es el Dios de todo saber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Porque estaba prohibido hablar en Silo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87069"/>
                </a:solidFill>
                <a:latin typeface="Arial"/>
              </a:rPr>
              <a:t>1 Samuel 2:3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8706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F766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RESPUESTA 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C. Porque el Señor es el Dios de todo saber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DEFE8"/>
                </a:solidFill>
                <a:latin typeface="Arial"/>
              </a:rPr>
              <a:t>¿Por qué debían cesar las palabras arrogantes?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1 Samuel 2:3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DEFE8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B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2F7664"/>
                </a:solidFill>
                <a:latin typeface="Arial"/>
              </a:rPr>
              <a:t>PREGUNTA 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D26"/>
                </a:solidFill>
                <a:latin typeface="Arial"/>
              </a:rPr>
              <a:t>¿Qué sucedió con los arcos de los fuertes?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Fueron escondidos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Fueron quebrados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Fueron entregados a Samuel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Fueron usados en el sacrificio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87069"/>
                </a:solidFill>
                <a:latin typeface="Arial"/>
              </a:rPr>
              <a:t>1 Samuel 2:4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8706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F766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RESPUESTA 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B. Fueron quebrados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DEFE8"/>
                </a:solidFill>
                <a:latin typeface="Arial"/>
              </a:rPr>
              <a:t>¿Qué sucedió con los arcos de los fuertes?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1 Samuel 2:4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DEFE8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B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2F7664"/>
                </a:solidFill>
                <a:latin typeface="Arial"/>
              </a:rPr>
              <a:t>PREGUNTA 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D26"/>
                </a:solidFill>
                <a:latin typeface="Arial"/>
              </a:rPr>
              <a:t>¿De qué se ciñeron los débiles?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De vestiduras sacerdotales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De fortaleza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De riquezas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De armas nuevas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87069"/>
                </a:solidFill>
                <a:latin typeface="Arial"/>
              </a:rPr>
              <a:t>1 Samuel 2:4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8706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F766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RESPUESTA 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B. De fortaleza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DEFE8"/>
                </a:solidFill>
                <a:latin typeface="Arial"/>
              </a:rPr>
              <a:t>¿De qué se ciñeron los débiles?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1 Samuel 2:4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DEFE8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B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2F7664"/>
                </a:solidFill>
                <a:latin typeface="Arial"/>
              </a:rPr>
              <a:t>PREGUNTA 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D26"/>
                </a:solidFill>
                <a:latin typeface="Arial"/>
              </a:rPr>
              <a:t>¿Qué tuvieron que hacer los que antes estaban saciados?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Alquilarse por pan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Abandonar la ciudad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Servir en el templo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Entregar sus hijos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87069"/>
                </a:solidFill>
                <a:latin typeface="Arial"/>
              </a:rPr>
              <a:t>1 Samuel 2:5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8706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F766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RESPUESTA 9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A. Alquilarse por pan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DEFE8"/>
                </a:solidFill>
                <a:latin typeface="Arial"/>
              </a:rPr>
              <a:t>¿Qué tuvieron que hacer los que antes estaban saciados?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1 Samuel 2:5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DEFE8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B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2F7664"/>
                </a:solidFill>
                <a:latin typeface="Arial"/>
              </a:rPr>
              <a:t>PREGUNTA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D26"/>
                </a:solidFill>
                <a:latin typeface="Arial"/>
              </a:rPr>
              <a:t>¿Quién elevó la oración que aparece al comienzo del capítulo?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Penina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Ana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La esposa de Finees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La madre de Elí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87069"/>
                </a:solidFill>
                <a:latin typeface="Arial"/>
              </a:rPr>
              <a:t>1 Samuel 2:1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8706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B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2F7664"/>
                </a:solidFill>
                <a:latin typeface="Arial"/>
              </a:rPr>
              <a:t>PREGUNTA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D26"/>
                </a:solidFill>
                <a:latin typeface="Arial"/>
              </a:rPr>
              <a:t>¿Qué sucedió con los que tenían hambre?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Fueron olvidados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Cesaron de tener hambre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Se fueron a Egipto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Perdieron sus fuerzas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87069"/>
                </a:solidFill>
                <a:latin typeface="Arial"/>
              </a:rPr>
              <a:t>1 Samuel 2:5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8706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F766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RESPUESTA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B. Cesaron de tener hambre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DEFE8"/>
                </a:solidFill>
                <a:latin typeface="Arial"/>
              </a:rPr>
              <a:t>¿Qué sucedió con los que tenían hambre?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1 Samuel 2:5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DEFE8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B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2F7664"/>
                </a:solidFill>
                <a:latin typeface="Arial"/>
              </a:rPr>
              <a:t>PREGUNTA 11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D26"/>
                </a:solidFill>
                <a:latin typeface="Arial"/>
              </a:rPr>
              <a:t>¿Cuántos hijos llegó a dar a luz la que había sido estéril?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Tres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Cinco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Siete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Diez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87069"/>
                </a:solidFill>
                <a:latin typeface="Arial"/>
              </a:rPr>
              <a:t>1 Samuel 2:5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8706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F766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RESPUESTA 11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C. Siete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DEFE8"/>
                </a:solidFill>
                <a:latin typeface="Arial"/>
              </a:rPr>
              <a:t>¿Cuántos hijos llegó a dar a luz la que había sido estéril?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1 Samuel 2:5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DEFE8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B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2F7664"/>
                </a:solidFill>
                <a:latin typeface="Arial"/>
              </a:rPr>
              <a:t>PREGUNTA 12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D26"/>
                </a:solidFill>
                <a:latin typeface="Arial"/>
              </a:rPr>
              <a:t>¿Qué acciones atribuyó Ana al Señor respecto a la vida y la muerte?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Solamente da vida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Mata y da vida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Solamente hace descender al sepulcro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Deja todo en manos del hombre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87069"/>
                </a:solidFill>
                <a:latin typeface="Arial"/>
              </a:rPr>
              <a:t>1 Samuel 2:6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8706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F766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RESPUESTA 12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B. Mata y da vida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DEFE8"/>
                </a:solidFill>
                <a:latin typeface="Arial"/>
              </a:rPr>
              <a:t>¿Qué acciones atribuyó Ana al Señor respecto a la vida y la muerte?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1 Samuel 2:6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DEFE8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B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2F7664"/>
                </a:solidFill>
                <a:latin typeface="Arial"/>
              </a:rPr>
              <a:t>PREGUNTA 13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D26"/>
                </a:solidFill>
                <a:latin typeface="Arial"/>
              </a:rPr>
              <a:t>¿Qué contrastes menciona Ana acerca de la condición de las personas?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El Señor empobrece y enriquece, abate y ensalza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El Señor solamente enriquece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El Señor únicamente abate a los reyes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El Señor no interviene en la condición humana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87069"/>
                </a:solidFill>
                <a:latin typeface="Arial"/>
              </a:rPr>
              <a:t>1 Samuel 2:7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8706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F766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RESPUESTA 13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A. El Señor empobrece y enriquece, abate y ensalza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DEFE8"/>
                </a:solidFill>
                <a:latin typeface="Arial"/>
              </a:rPr>
              <a:t>¿Qué contrastes menciona Ana acerca de la condición de las personas?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1 Samuel 2:7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DEFE8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B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2F7664"/>
                </a:solidFill>
                <a:latin typeface="Arial"/>
              </a:rPr>
              <a:t>PREGUNTA 14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D26"/>
                </a:solidFill>
                <a:latin typeface="Arial"/>
              </a:rPr>
              <a:t>¿De dónde levanta el Señor al pobre para sentarlo con los príncipes?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Del templo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Del campo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Del polvo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De la casa de Faraón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87069"/>
                </a:solidFill>
                <a:latin typeface="Arial"/>
              </a:rPr>
              <a:t>1 Samuel 2:8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8706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F766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RESPUESTA 14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C. Del polvo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DEFE8"/>
                </a:solidFill>
                <a:latin typeface="Arial"/>
              </a:rPr>
              <a:t>¿De dónde levanta el Señor al pobre para sentarlo con los príncipes?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1 Samuel 2:8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DEFE8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F766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RESPUESTA 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B. Ana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DEFE8"/>
                </a:solidFill>
                <a:latin typeface="Arial"/>
              </a:rPr>
              <a:t>¿Quién elevó la oración que aparece al comienzo del capítulo?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1 Samuel 2:1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DEFE8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B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2F7664"/>
                </a:solidFill>
                <a:latin typeface="Arial"/>
              </a:rPr>
              <a:t>PREGUNTA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D26"/>
                </a:solidFill>
                <a:latin typeface="Arial"/>
              </a:rPr>
              <a:t>¿Qué guarda el Señor mientras los impíos perecen en tinieblas?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Las riquezas de los reyes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Los pies de sus santos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Los sacrificios de Silo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Las armas de los fuertes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87069"/>
                </a:solidFill>
                <a:latin typeface="Arial"/>
              </a:rPr>
              <a:t>1 Samuel 2:9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8706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F766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RESPUESTA 15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B. Los pies de sus santos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DEFE8"/>
                </a:solidFill>
                <a:latin typeface="Arial"/>
              </a:rPr>
              <a:t>¿Qué guarda el Señor mientras los impíos perecen en tinieblas?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1 Samuel 2:9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DEFE8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B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2F7664"/>
                </a:solidFill>
                <a:latin typeface="Arial"/>
              </a:rPr>
              <a:t>PREGUNTA 16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D26"/>
                </a:solidFill>
                <a:latin typeface="Arial"/>
              </a:rPr>
              <a:t>¿Por qué nadie será valiente por su propia fuerza?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Porque toda fortaleza depende del Señor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Porque estaba prohibido usar armas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Porque los sacerdotes controlaban el ejército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Porque Israel no tenía adversarios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87069"/>
                </a:solidFill>
                <a:latin typeface="Arial"/>
              </a:rPr>
              <a:t>1 Samuel 2:9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8706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F766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RESPUESTA 16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A. Porque toda fortaleza depende del Señor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DEFE8"/>
                </a:solidFill>
                <a:latin typeface="Arial"/>
              </a:rPr>
              <a:t>¿Por qué nadie será valiente por su propia fuerza?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1 Samuel 2:9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DEFE8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B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2F7664"/>
                </a:solidFill>
                <a:latin typeface="Arial"/>
              </a:rPr>
              <a:t>PREGUNTA 17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D26"/>
                </a:solidFill>
                <a:latin typeface="Arial"/>
              </a:rPr>
              <a:t>¿Qué dijo Ana que haría el Señor con sus adversarios?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Los enviaría a Egipto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Los haría sacerdotes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Los quebrantaría y tronaría sobre ellos desde los cielos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Los sentaría con los príncipes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87069"/>
                </a:solidFill>
                <a:latin typeface="Arial"/>
              </a:rPr>
              <a:t>1 Samuel 2:10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8706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F766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RESPUESTA 17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600" b="1">
                <a:solidFill>
                  <a:srgbClr val="FFFFFF"/>
                </a:solidFill>
                <a:latin typeface="Arial"/>
              </a:rPr>
              <a:t>C. Los quebrantaría y tronaría sobre ellos desde los cielos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DEFE8"/>
                </a:solidFill>
                <a:latin typeface="Arial"/>
              </a:rPr>
              <a:t>¿Qué dijo Ana que haría el Señor con sus adversarios?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1 Samuel 2:10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DEFE8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B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2F7664"/>
                </a:solidFill>
                <a:latin typeface="Arial"/>
              </a:rPr>
              <a:t>PREGUNTA 18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D26"/>
                </a:solidFill>
                <a:latin typeface="Arial"/>
              </a:rPr>
              <a:t>¿A quién daría fortaleza el Señor y de quién ensalzaría el cuerno?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A su Rey y a su Mesías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A Elí y a sus hijos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A Elcana y a Samuel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Al pueblo de Egipto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87069"/>
                </a:solidFill>
                <a:latin typeface="Arial"/>
              </a:rPr>
              <a:t>1 Samuel 2:10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8706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F766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RESPUESTA 18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A. A su Rey y a su Mesías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DEFE8"/>
                </a:solidFill>
                <a:latin typeface="Arial"/>
              </a:rPr>
              <a:t>¿A quién daría fortaleza el Señor y de quién ensalzaría el cuerno?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1 Samuel 2:10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DEFE8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42D26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85800" y="1298448"/>
            <a:ext cx="4846320" cy="38404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800" b="1">
                <a:solidFill>
                  <a:srgbClr val="F2C14E"/>
                </a:solidFill>
                <a:latin typeface="Arial"/>
              </a:rPr>
              <a:t>MÁS RECURSOS GRATIS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1847088"/>
            <a:ext cx="1051560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700" b="1">
                <a:solidFill>
                  <a:srgbClr val="FFFFFF"/>
                </a:solidFill>
                <a:latin typeface="Arial"/>
              </a:rPr>
              <a:t>Juegos, dinámicas y herramientas para preparar tu próximo programa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3232" y="3822191"/>
            <a:ext cx="9966960" cy="6583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0">
                <a:solidFill>
                  <a:srgbClr val="DDEFE8"/>
                </a:solidFill>
                <a:latin typeface="Arial"/>
              </a:rPr>
              <a:t>Explora recursos para jóvenes, maestros, familias e iglesias en JOCAED.com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13232" y="5074920"/>
            <a:ext cx="8046720" cy="365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0">
                <a:solidFill>
                  <a:srgbClr val="DDEFE8"/>
                </a:solidFill>
                <a:latin typeface="Arial"/>
              </a:rPr>
              <a:t>JOCAED es apoyado por JCE Graphic Services.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3232" y="5742432"/>
            <a:ext cx="3657600" cy="43891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200" b="1">
                <a:solidFill>
                  <a:srgbClr val="F2C14E"/>
                </a:solidFill>
                <a:latin typeface="Arial"/>
              </a:rPr>
              <a:t>JOCAED.COM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7352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6144768"/>
            <a:ext cx="12191695" cy="694944"/>
          </a:xfrm>
          <a:prstGeom prst="rect">
            <a:avLst/>
          </a:prstGeom>
          <a:solidFill>
            <a:srgbClr val="2F7664"/>
          </a:solidFill>
          <a:ln>
            <a:solidFill>
              <a:srgbClr val="2F76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9308592" y="18288"/>
            <a:ext cx="2788920" cy="2788920"/>
          </a:xfrm>
          <a:prstGeom prst="ellipse">
            <a:avLst/>
          </a:prstGeom>
          <a:solidFill>
            <a:srgbClr val="F2C14E"/>
          </a:solidFill>
          <a:ln>
            <a:solidFill>
              <a:srgbClr val="F2C14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ounded Rectangle 3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5" name="Picture 4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0080" y="1325880"/>
            <a:ext cx="4754880" cy="365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700" b="1">
                <a:solidFill>
                  <a:srgbClr val="F2C14E"/>
                </a:solidFill>
                <a:latin typeface="Arial"/>
              </a:rPr>
              <a:t>GRACIAS POR JUGAR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792" y="1783080"/>
            <a:ext cx="10607040" cy="15727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400" b="1">
                <a:solidFill>
                  <a:srgbClr val="FFFFFF"/>
                </a:solidFill>
                <a:latin typeface="Arial"/>
              </a:rPr>
              <a:t>Ana: Oración de gratitud y alabanza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58368" y="3547872"/>
            <a:ext cx="9875520" cy="68580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0">
                <a:solidFill>
                  <a:srgbClr val="DDEFE8"/>
                </a:solidFill>
                <a:latin typeface="Arial"/>
              </a:rPr>
              <a:t>Descubre lo que Ana proclamó acerca del poder, la justicia y la fidelidad de Dios.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8368" y="6318504"/>
            <a:ext cx="2926080" cy="27432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Arial"/>
              </a:rPr>
              <a:t>JOCAED.com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B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2F7664"/>
                </a:solidFill>
                <a:latin typeface="Arial"/>
              </a:rPr>
              <a:t>PREGUNTA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D26"/>
                </a:solidFill>
                <a:latin typeface="Arial"/>
              </a:rPr>
              <a:t>¿En quién dijo Ana que se regocijaba su corazón?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En Elcana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En Samuel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En el Señor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En el sacerdote Elí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87069"/>
                </a:solidFill>
                <a:latin typeface="Arial"/>
              </a:rPr>
              <a:t>1 Samuel 2:1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8706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F766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RESPUESTA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C. En el Señor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DEFE8"/>
                </a:solidFill>
                <a:latin typeface="Arial"/>
              </a:rPr>
              <a:t>¿En quién dijo Ana que se regocijaba su corazón?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1 Samuel 2:1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DEFE8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B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2F7664"/>
                </a:solidFill>
                <a:latin typeface="Arial"/>
              </a:rPr>
              <a:t>PREGUNTA 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D26"/>
                </a:solidFill>
                <a:latin typeface="Arial"/>
              </a:rPr>
              <a:t>¿Dónde dijo Ana que había sido ensalzado su cuerno?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En Ramá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En Silo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En el Señor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En el sacrificio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87069"/>
                </a:solidFill>
                <a:latin typeface="Arial"/>
              </a:rPr>
              <a:t>1 Samuel 2:1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8706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F766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RESPUESTA 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C. En el Señor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DEFE8"/>
                </a:solidFill>
                <a:latin typeface="Arial"/>
              </a:rPr>
              <a:t>¿Dónde dijo Ana que había sido ensalzado su cuerno?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1 Samuel 2:1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DEFE8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B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987552"/>
            <a:ext cx="27432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2F7664"/>
                </a:solidFill>
                <a:latin typeface="Arial"/>
              </a:rPr>
              <a:t>PREGUNTA 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417320"/>
            <a:ext cx="10789920" cy="10972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3500" b="1">
                <a:solidFill>
                  <a:srgbClr val="142D26"/>
                </a:solidFill>
                <a:latin typeface="Arial"/>
              </a:rPr>
              <a:t>¿Por qué dijo Ana que se había alegrado?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13232" y="2670048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77824" y="2743200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36192" y="2724912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Por la salud del Señor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13232" y="3511296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77824" y="3584448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B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36192" y="3566160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Por las riquezas de Elcana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" y="4352544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77824" y="4425696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C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36192" y="4407407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Por la caída de Silo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13232" y="5193792"/>
            <a:ext cx="10771632" cy="749808"/>
          </a:xfrm>
          <a:prstGeom prst="roundRect">
            <a:avLst/>
          </a:prstGeom>
          <a:solidFill>
            <a:srgbClr val="FFFFFF"/>
          </a:solidFill>
          <a:ln>
            <a:solidFill>
              <a:srgbClr val="DDEF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77824" y="5266944"/>
            <a:ext cx="502920" cy="585216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ctr"/>
            <a:r>
              <a:rPr sz="2200" b="1">
                <a:solidFill>
                  <a:srgbClr val="2F7664"/>
                </a:solidFill>
                <a:latin typeface="Arial"/>
              </a:rPr>
              <a:t>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36192" y="5248655"/>
            <a:ext cx="9646920" cy="62179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2000" b="1">
                <a:solidFill>
                  <a:srgbClr val="142D26"/>
                </a:solidFill>
                <a:latin typeface="Arial"/>
              </a:rPr>
              <a:t>Por el sacerdocio de Elí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58200" y="6062472"/>
            <a:ext cx="3017520" cy="24688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r"/>
            <a:r>
              <a:rPr sz="1200" b="1">
                <a:solidFill>
                  <a:srgbClr val="587069"/>
                </a:solidFill>
                <a:latin typeface="Arial"/>
              </a:rPr>
              <a:t>1 Samuel 2:1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587069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F766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768096"/>
          </a:xfrm>
          <a:prstGeom prst="rect">
            <a:avLst/>
          </a:prstGeom>
          <a:solidFill>
            <a:srgbClr val="17352C"/>
          </a:solidFill>
          <a:ln>
            <a:solidFill>
              <a:srgbClr val="17352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320040" y="173736"/>
            <a:ext cx="1481328" cy="448056"/>
          </a:xfrm>
          <a:prstGeom prst="round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jocaed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36" y="237744"/>
            <a:ext cx="1316736" cy="3108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368" y="1051560"/>
            <a:ext cx="292608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RESPUESTA 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664208"/>
            <a:ext cx="10789920" cy="150876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4500" b="1">
                <a:solidFill>
                  <a:srgbClr val="FFFFFF"/>
                </a:solidFill>
                <a:latin typeface="Arial"/>
              </a:rPr>
              <a:t>A. Por la salud del Señor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9808" y="3931920"/>
            <a:ext cx="9966960" cy="868680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900" b="0">
                <a:solidFill>
                  <a:srgbClr val="DDEFE8"/>
                </a:solidFill>
                <a:latin typeface="Arial"/>
              </a:rPr>
              <a:t>¿Por qué dijo Ana que se había alegrado?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074920"/>
            <a:ext cx="4572000" cy="347472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1600" b="1">
                <a:solidFill>
                  <a:srgbClr val="F2C14E"/>
                </a:solidFill>
                <a:latin typeface="Arial"/>
              </a:rPr>
              <a:t>1 Samuel 2:1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38912" y="6473952"/>
            <a:ext cx="11155680" cy="201168"/>
          </a:xfrm>
          <a:prstGeom prst="rect">
            <a:avLst/>
          </a:prstGeom>
          <a:noFill/>
        </p:spPr>
        <p:txBody>
          <a:bodyPr wrap="square" lIns="36576" rIns="36576" tIns="18288" bIns="18288" anchor="ctr">
            <a:spAutoFit/>
          </a:bodyPr>
          <a:lstStyle/>
          <a:p>
            <a:pPr algn="l"/>
            <a:r>
              <a:rPr sz="800" b="0">
                <a:solidFill>
                  <a:srgbClr val="DDEFE8"/>
                </a:solidFill>
                <a:latin typeface="Arial"/>
              </a:rPr>
              <a:t>JOCAED.com  |  Recursos bíblicos y herramientas gratis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Ana: Oración de gratitud y alabanza</dc:title>
  <dc:subject>Juego bíblico creado con JOCAED Activity Studio</dc:subject>
  <dc:creator>JOCAED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